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57" r:id="rId4"/>
    <p:sldId id="260" r:id="rId5"/>
    <p:sldId id="259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58DC2"/>
    <a:srgbClr val="D53BD2"/>
    <a:srgbClr val="D5A4C4"/>
    <a:srgbClr val="D330D5"/>
    <a:srgbClr val="FFD863"/>
    <a:srgbClr val="EBB25A"/>
    <a:srgbClr val="FFB63C"/>
    <a:srgbClr val="EDA34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91"/>
    <p:restoredTop sz="94673"/>
  </p:normalViewPr>
  <p:slideViewPr>
    <p:cSldViewPr snapToGrid="0" snapToObjects="1">
      <p:cViewPr varScale="1">
        <p:scale>
          <a:sx n="102" d="100"/>
          <a:sy n="102" d="100"/>
        </p:scale>
        <p:origin x="192" y="9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8263C-1EDF-0641-BC67-F29CEB84EA5C}" type="datetimeFigureOut">
              <a:rPr lang="en-US" smtClean="0"/>
              <a:t>6/14/18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EBCDD-2D07-3F4B-9BA0-444EEFAA0F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042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8263C-1EDF-0641-BC67-F29CEB84EA5C}" type="datetimeFigureOut">
              <a:rPr lang="en-US" smtClean="0"/>
              <a:t>6/14/18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EBCDD-2D07-3F4B-9BA0-444EEFAA0F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9363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8263C-1EDF-0641-BC67-F29CEB84EA5C}" type="datetimeFigureOut">
              <a:rPr lang="en-US" smtClean="0"/>
              <a:t>6/14/18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EBCDD-2D07-3F4B-9BA0-444EEFAA0F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5427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8263C-1EDF-0641-BC67-F29CEB84EA5C}" type="datetimeFigureOut">
              <a:rPr lang="en-US" smtClean="0"/>
              <a:t>6/14/18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EBCDD-2D07-3F4B-9BA0-444EEFAA0F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1523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8263C-1EDF-0641-BC67-F29CEB84EA5C}" type="datetimeFigureOut">
              <a:rPr lang="en-US" smtClean="0"/>
              <a:t>6/14/18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EBCDD-2D07-3F4B-9BA0-444EEFAA0F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7526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8263C-1EDF-0641-BC67-F29CEB84EA5C}" type="datetimeFigureOut">
              <a:rPr lang="en-US" smtClean="0"/>
              <a:t>6/14/18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EBCDD-2D07-3F4B-9BA0-444EEFAA0F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8540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8263C-1EDF-0641-BC67-F29CEB84EA5C}" type="datetimeFigureOut">
              <a:rPr lang="en-US" smtClean="0"/>
              <a:t>6/14/18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EBCDD-2D07-3F4B-9BA0-444EEFAA0F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8150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8263C-1EDF-0641-BC67-F29CEB84EA5C}" type="datetimeFigureOut">
              <a:rPr lang="en-US" smtClean="0"/>
              <a:t>6/14/18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EBCDD-2D07-3F4B-9BA0-444EEFAA0F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8112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8263C-1EDF-0641-BC67-F29CEB84EA5C}" type="datetimeFigureOut">
              <a:rPr lang="en-US" smtClean="0"/>
              <a:t>6/14/18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EBCDD-2D07-3F4B-9BA0-444EEFAA0F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0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8263C-1EDF-0641-BC67-F29CEB84EA5C}" type="datetimeFigureOut">
              <a:rPr lang="en-US" smtClean="0"/>
              <a:t>6/14/18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EBCDD-2D07-3F4B-9BA0-444EEFAA0F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8298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8263C-1EDF-0641-BC67-F29CEB84EA5C}" type="datetimeFigureOut">
              <a:rPr lang="en-US" smtClean="0"/>
              <a:t>6/14/18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EBCDD-2D07-3F4B-9BA0-444EEFAA0F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471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48263C-1EDF-0641-BC67-F29CEB84EA5C}" type="datetimeFigureOut">
              <a:rPr lang="en-US" smtClean="0"/>
              <a:t>6/14/18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EEBCDD-2D07-3F4B-9BA0-444EEFAA0F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2014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0.png"/><Relationship Id="rId12" Type="http://schemas.openxmlformats.org/officeDocument/2006/relationships/image" Target="../media/image11.png"/><Relationship Id="rId13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4" Type="http://schemas.openxmlformats.org/officeDocument/2006/relationships/image" Target="../media/image16.jpg"/><Relationship Id="rId5" Type="http://schemas.openxmlformats.org/officeDocument/2006/relationships/image" Target="../media/image17.jpg"/><Relationship Id="rId6" Type="http://schemas.openxmlformats.org/officeDocument/2006/relationships/image" Target="../media/image18.jpg"/><Relationship Id="rId7" Type="http://schemas.openxmlformats.org/officeDocument/2006/relationships/image" Target="../media/image19.jpg"/><Relationship Id="rId8" Type="http://schemas.openxmlformats.org/officeDocument/2006/relationships/image" Target="../media/image20.jpg"/><Relationship Id="rId9" Type="http://schemas.openxmlformats.org/officeDocument/2006/relationships/image" Target="../media/image21.jpg"/><Relationship Id="rId10" Type="http://schemas.openxmlformats.org/officeDocument/2006/relationships/image" Target="../media/image22.jpg"/><Relationship Id="rId11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43119" y="-583649"/>
            <a:ext cx="1568240" cy="2268541"/>
            <a:chOff x="376518" y="2219045"/>
            <a:chExt cx="1568240" cy="2268541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6518" y="3446177"/>
              <a:ext cx="1556792" cy="1041409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6518" y="2219045"/>
              <a:ext cx="1568240" cy="1041409"/>
            </a:xfrm>
            <a:prstGeom prst="rect">
              <a:avLst/>
            </a:prstGeom>
          </p:spPr>
        </p:pic>
      </p:grpSp>
      <p:grpSp>
        <p:nvGrpSpPr>
          <p:cNvPr id="41" name="Group 40"/>
          <p:cNvGrpSpPr/>
          <p:nvPr/>
        </p:nvGrpSpPr>
        <p:grpSpPr>
          <a:xfrm>
            <a:off x="1617912" y="-1977070"/>
            <a:ext cx="9484559" cy="5168862"/>
            <a:chOff x="259760" y="309002"/>
            <a:chExt cx="11779808" cy="6419719"/>
          </a:xfrm>
        </p:grpSpPr>
        <p:grpSp>
          <p:nvGrpSpPr>
            <p:cNvPr id="34" name="Group 33"/>
            <p:cNvGrpSpPr/>
            <p:nvPr/>
          </p:nvGrpSpPr>
          <p:grpSpPr>
            <a:xfrm>
              <a:off x="259760" y="1792655"/>
              <a:ext cx="5153676" cy="3452413"/>
              <a:chOff x="182720" y="1206408"/>
              <a:chExt cx="6689294" cy="4481113"/>
            </a:xfrm>
          </p:grpSpPr>
          <p:grpSp>
            <p:nvGrpSpPr>
              <p:cNvPr id="27" name="Group 26"/>
              <p:cNvGrpSpPr/>
              <p:nvPr/>
            </p:nvGrpSpPr>
            <p:grpSpPr>
              <a:xfrm>
                <a:off x="182720" y="2041729"/>
                <a:ext cx="2083137" cy="2807960"/>
                <a:chOff x="545791" y="1947600"/>
                <a:chExt cx="2083137" cy="2807960"/>
              </a:xfrm>
            </p:grpSpPr>
            <p:pic>
              <p:nvPicPr>
                <p:cNvPr id="7" name="Picture 6"/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51964" y="1947600"/>
                  <a:ext cx="809214" cy="537369"/>
                </a:xfrm>
                <a:prstGeom prst="rect">
                  <a:avLst/>
                </a:prstGeom>
              </p:spPr>
            </p:pic>
            <p:pic>
              <p:nvPicPr>
                <p:cNvPr id="8" name="Picture 7"/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45791" y="4214092"/>
                  <a:ext cx="815387" cy="541468"/>
                </a:xfrm>
                <a:prstGeom prst="rect">
                  <a:avLst/>
                </a:prstGeom>
              </p:spPr>
            </p:pic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51964" y="3084152"/>
                  <a:ext cx="809214" cy="537369"/>
                </a:xfrm>
                <a:prstGeom prst="rect">
                  <a:avLst/>
                </a:prstGeom>
              </p:spPr>
            </p:pic>
            <p:cxnSp>
              <p:nvCxnSpPr>
                <p:cNvPr id="12" name="Straight Arrow Connector 11"/>
                <p:cNvCxnSpPr/>
                <p:nvPr/>
              </p:nvCxnSpPr>
              <p:spPr>
                <a:xfrm>
                  <a:off x="648783" y="2632864"/>
                  <a:ext cx="0" cy="376251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Straight Arrow Connector 12"/>
                <p:cNvCxnSpPr/>
                <p:nvPr/>
              </p:nvCxnSpPr>
              <p:spPr>
                <a:xfrm flipV="1">
                  <a:off x="648783" y="3696558"/>
                  <a:ext cx="0" cy="375141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Straight Arrow Connector 14"/>
                <p:cNvCxnSpPr/>
                <p:nvPr/>
              </p:nvCxnSpPr>
              <p:spPr>
                <a:xfrm flipV="1">
                  <a:off x="1425125" y="3352836"/>
                  <a:ext cx="274320" cy="0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pic>
              <p:nvPicPr>
                <p:cNvPr id="17" name="Picture 16"/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13315" y="3079903"/>
                  <a:ext cx="815613" cy="541618"/>
                </a:xfrm>
                <a:prstGeom prst="rect">
                  <a:avLst/>
                </a:prstGeom>
              </p:spPr>
            </p:pic>
          </p:grpSp>
          <p:grpSp>
            <p:nvGrpSpPr>
              <p:cNvPr id="28" name="Group 27"/>
              <p:cNvGrpSpPr/>
              <p:nvPr/>
            </p:nvGrpSpPr>
            <p:grpSpPr>
              <a:xfrm>
                <a:off x="3148416" y="1206408"/>
                <a:ext cx="3723598" cy="4481113"/>
                <a:chOff x="5595781" y="1118630"/>
                <a:chExt cx="3723598" cy="4481113"/>
              </a:xfrm>
            </p:grpSpPr>
            <p:pic>
              <p:nvPicPr>
                <p:cNvPr id="20" name="Picture 19"/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613142" y="1118630"/>
                  <a:ext cx="1657094" cy="1100414"/>
                </a:xfrm>
                <a:prstGeom prst="rect">
                  <a:avLst/>
                </a:prstGeom>
              </p:spPr>
            </p:pic>
            <p:pic>
              <p:nvPicPr>
                <p:cNvPr id="21" name="Picture 20"/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603821" y="4486630"/>
                  <a:ext cx="1666415" cy="1113113"/>
                </a:xfrm>
                <a:prstGeom prst="rect">
                  <a:avLst/>
                </a:prstGeom>
              </p:spPr>
            </p:pic>
            <p:pic>
              <p:nvPicPr>
                <p:cNvPr id="22" name="Picture 21"/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595781" y="2802857"/>
                  <a:ext cx="1658082" cy="1101070"/>
                </a:xfrm>
                <a:prstGeom prst="rect">
                  <a:avLst/>
                </a:prstGeom>
              </p:spPr>
            </p:pic>
            <p:pic>
              <p:nvPicPr>
                <p:cNvPr id="23" name="Picture 22"/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661297" y="2802302"/>
                  <a:ext cx="1658082" cy="1101070"/>
                </a:xfrm>
                <a:prstGeom prst="rect">
                  <a:avLst/>
                </a:prstGeom>
              </p:spPr>
            </p:pic>
            <p:cxnSp>
              <p:nvCxnSpPr>
                <p:cNvPr id="24" name="Straight Arrow Connector 23"/>
                <p:cNvCxnSpPr/>
                <p:nvPr/>
              </p:nvCxnSpPr>
              <p:spPr>
                <a:xfrm>
                  <a:off x="5736279" y="2322825"/>
                  <a:ext cx="0" cy="376251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Straight Arrow Connector 24"/>
                <p:cNvCxnSpPr/>
                <p:nvPr/>
              </p:nvCxnSpPr>
              <p:spPr>
                <a:xfrm flipV="1">
                  <a:off x="5736279" y="4007708"/>
                  <a:ext cx="0" cy="375141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Arrow Connector 25"/>
                <p:cNvCxnSpPr/>
                <p:nvPr/>
              </p:nvCxnSpPr>
              <p:spPr>
                <a:xfrm flipV="1">
                  <a:off x="7320420" y="3352837"/>
                  <a:ext cx="274320" cy="0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9" name="Straight Arrow Connector 28"/>
              <p:cNvCxnSpPr/>
              <p:nvPr/>
            </p:nvCxnSpPr>
            <p:spPr>
              <a:xfrm flipV="1">
                <a:off x="2387096" y="3455966"/>
                <a:ext cx="640080" cy="0"/>
              </a:xfrm>
              <a:prstGeom prst="straightConnector1">
                <a:avLst/>
              </a:prstGeom>
              <a:ln w="5715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88216" y="2631444"/>
              <a:ext cx="2651760" cy="1760935"/>
            </a:xfrm>
            <a:prstGeom prst="rect">
              <a:avLst/>
            </a:prstGeom>
          </p:spPr>
        </p:pic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87808" y="2633861"/>
              <a:ext cx="2651760" cy="1760935"/>
            </a:xfrm>
            <a:prstGeom prst="rect">
              <a:avLst/>
            </a:prstGeom>
          </p:spPr>
        </p:pic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99306" y="309002"/>
              <a:ext cx="2648323" cy="1758652"/>
            </a:xfrm>
            <a:prstGeom prst="rect">
              <a:avLst/>
            </a:prstGeom>
          </p:spPr>
        </p:pic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88216" y="4956170"/>
              <a:ext cx="2649770" cy="1772551"/>
            </a:xfrm>
            <a:prstGeom prst="rect">
              <a:avLst/>
            </a:prstGeom>
          </p:spPr>
        </p:pic>
        <p:cxnSp>
          <p:nvCxnSpPr>
            <p:cNvPr id="36" name="Straight Arrow Connector 35"/>
            <p:cNvCxnSpPr/>
            <p:nvPr/>
          </p:nvCxnSpPr>
          <p:spPr>
            <a:xfrm flipV="1">
              <a:off x="5554256" y="3492167"/>
              <a:ext cx="493141" cy="0"/>
            </a:xfrm>
            <a:prstGeom prst="straightConnector1">
              <a:avLst/>
            </a:prstGeom>
            <a:ln w="57150">
              <a:solidFill>
                <a:srgbClr val="00B05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/>
            <p:nvPr/>
          </p:nvCxnSpPr>
          <p:spPr>
            <a:xfrm>
              <a:off x="6355309" y="2166669"/>
              <a:ext cx="0" cy="36576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/>
            <p:nvPr/>
          </p:nvCxnSpPr>
          <p:spPr>
            <a:xfrm flipV="1">
              <a:off x="6350159" y="4491394"/>
              <a:ext cx="0" cy="36576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/>
            <p:nvPr/>
          </p:nvCxnSpPr>
          <p:spPr>
            <a:xfrm flipV="1">
              <a:off x="8931012" y="3525797"/>
              <a:ext cx="36576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64008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Group 92"/>
          <p:cNvGrpSpPr/>
          <p:nvPr/>
        </p:nvGrpSpPr>
        <p:grpSpPr>
          <a:xfrm>
            <a:off x="380078" y="203161"/>
            <a:ext cx="5680969" cy="4777938"/>
            <a:chOff x="380078" y="203161"/>
            <a:chExt cx="5680969" cy="4777938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67338" y="203161"/>
              <a:ext cx="2269467" cy="1507068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212" r="52701" b="75449"/>
            <a:stretch/>
          </p:blipFill>
          <p:spPr>
            <a:xfrm>
              <a:off x="1782801" y="2364862"/>
              <a:ext cx="546652" cy="369996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2911337" y="2383807"/>
              <a:ext cx="6162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mr-IN" dirty="0" smtClean="0"/>
                <a:t>…</a:t>
              </a:r>
              <a:endParaRPr lang="en-US" dirty="0"/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618" t="75598"/>
            <a:stretch/>
          </p:blipFill>
          <p:spPr>
            <a:xfrm>
              <a:off x="5237983" y="2354744"/>
              <a:ext cx="553339" cy="367748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386" t="76918" r="24526" b="-1319"/>
            <a:stretch/>
          </p:blipFill>
          <p:spPr>
            <a:xfrm>
              <a:off x="4109447" y="2380244"/>
              <a:ext cx="546653" cy="367747"/>
            </a:xfrm>
            <a:prstGeom prst="rect">
              <a:avLst/>
            </a:prstGeom>
          </p:spPr>
        </p:pic>
        <p:cxnSp>
          <p:nvCxnSpPr>
            <p:cNvPr id="12" name="Straight Arrow Connector 11"/>
            <p:cNvCxnSpPr>
              <a:stCxn id="5" idx="2"/>
              <a:endCxn id="6" idx="0"/>
            </p:cNvCxnSpPr>
            <p:nvPr/>
          </p:nvCxnSpPr>
          <p:spPr>
            <a:xfrm flipH="1">
              <a:off x="924278" y="1710229"/>
              <a:ext cx="2277794" cy="67001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>
              <a:stCxn id="5" idx="2"/>
              <a:endCxn id="7" idx="0"/>
            </p:cNvCxnSpPr>
            <p:nvPr/>
          </p:nvCxnSpPr>
          <p:spPr>
            <a:xfrm flipH="1">
              <a:off x="2056127" y="1710229"/>
              <a:ext cx="1145945" cy="65463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>
              <a:stCxn id="5" idx="2"/>
              <a:endCxn id="10" idx="0"/>
            </p:cNvCxnSpPr>
            <p:nvPr/>
          </p:nvCxnSpPr>
          <p:spPr>
            <a:xfrm>
              <a:off x="3202072" y="1710229"/>
              <a:ext cx="1180702" cy="67001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>
              <a:stCxn id="5" idx="2"/>
              <a:endCxn id="9" idx="0"/>
            </p:cNvCxnSpPr>
            <p:nvPr/>
          </p:nvCxnSpPr>
          <p:spPr>
            <a:xfrm>
              <a:off x="3202072" y="1710229"/>
              <a:ext cx="2312581" cy="64451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5621" b="75449"/>
            <a:stretch/>
          </p:blipFill>
          <p:spPr>
            <a:xfrm>
              <a:off x="647638" y="2380244"/>
              <a:ext cx="553279" cy="369996"/>
            </a:xfrm>
            <a:prstGeom prst="rect">
              <a:avLst/>
            </a:prstGeom>
          </p:spPr>
        </p:pic>
        <p:grpSp>
          <p:nvGrpSpPr>
            <p:cNvPr id="27" name="Group 26"/>
            <p:cNvGrpSpPr/>
            <p:nvPr/>
          </p:nvGrpSpPr>
          <p:grpSpPr>
            <a:xfrm>
              <a:off x="380078" y="3005210"/>
              <a:ext cx="1088397" cy="646043"/>
              <a:chOff x="486984" y="2852531"/>
              <a:chExt cx="1421296" cy="646043"/>
            </a:xfrm>
          </p:grpSpPr>
          <p:sp>
            <p:nvSpPr>
              <p:cNvPr id="25" name="Rectangle 24"/>
              <p:cNvSpPr/>
              <p:nvPr/>
            </p:nvSpPr>
            <p:spPr>
              <a:xfrm>
                <a:off x="486984" y="2852531"/>
                <a:ext cx="1421296" cy="64604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546634" y="2958590"/>
                <a:ext cx="1301992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dirty="0" err="1" smtClean="0"/>
                  <a:t>Downsample</a:t>
                </a:r>
                <a:r>
                  <a:rPr lang="en-US" sz="1100" dirty="0" smtClean="0"/>
                  <a:t> &amp; BRIEF</a:t>
                </a:r>
                <a:endParaRPr lang="en-US" sz="1100" dirty="0"/>
              </a:p>
            </p:txBody>
          </p:sp>
        </p:grpSp>
        <p:grpSp>
          <p:nvGrpSpPr>
            <p:cNvPr id="31" name="Group 30"/>
            <p:cNvGrpSpPr/>
            <p:nvPr/>
          </p:nvGrpSpPr>
          <p:grpSpPr>
            <a:xfrm>
              <a:off x="1514154" y="3005209"/>
              <a:ext cx="1088397" cy="646043"/>
              <a:chOff x="486984" y="2852531"/>
              <a:chExt cx="1421296" cy="646043"/>
            </a:xfrm>
          </p:grpSpPr>
          <p:sp>
            <p:nvSpPr>
              <p:cNvPr id="32" name="Rectangle 31"/>
              <p:cNvSpPr/>
              <p:nvPr/>
            </p:nvSpPr>
            <p:spPr>
              <a:xfrm>
                <a:off x="486984" y="2852531"/>
                <a:ext cx="1421296" cy="64604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546634" y="2958590"/>
                <a:ext cx="1301992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dirty="0" err="1" smtClean="0"/>
                  <a:t>Downsample</a:t>
                </a:r>
                <a:r>
                  <a:rPr lang="en-US" sz="1100" dirty="0" smtClean="0"/>
                  <a:t> &amp; BRIEF</a:t>
                </a:r>
                <a:endParaRPr lang="en-US" sz="1100" dirty="0"/>
              </a:p>
            </p:txBody>
          </p:sp>
        </p:grpSp>
        <p:grpSp>
          <p:nvGrpSpPr>
            <p:cNvPr id="34" name="Group 33"/>
            <p:cNvGrpSpPr/>
            <p:nvPr/>
          </p:nvGrpSpPr>
          <p:grpSpPr>
            <a:xfrm>
              <a:off x="3838574" y="3005208"/>
              <a:ext cx="1088397" cy="646043"/>
              <a:chOff x="486984" y="2852531"/>
              <a:chExt cx="1421296" cy="646043"/>
            </a:xfrm>
          </p:grpSpPr>
          <p:sp>
            <p:nvSpPr>
              <p:cNvPr id="35" name="Rectangle 34"/>
              <p:cNvSpPr/>
              <p:nvPr/>
            </p:nvSpPr>
            <p:spPr>
              <a:xfrm>
                <a:off x="486984" y="2852531"/>
                <a:ext cx="1421296" cy="64604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546634" y="2958590"/>
                <a:ext cx="1301992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dirty="0" err="1" smtClean="0"/>
                  <a:t>Downsample</a:t>
                </a:r>
                <a:r>
                  <a:rPr lang="en-US" sz="1100" dirty="0" smtClean="0"/>
                  <a:t> &amp; BRIEF</a:t>
                </a:r>
                <a:endParaRPr lang="en-US" sz="1100" dirty="0"/>
              </a:p>
            </p:txBody>
          </p:sp>
        </p:grpSp>
        <p:grpSp>
          <p:nvGrpSpPr>
            <p:cNvPr id="37" name="Group 36"/>
            <p:cNvGrpSpPr/>
            <p:nvPr/>
          </p:nvGrpSpPr>
          <p:grpSpPr>
            <a:xfrm>
              <a:off x="4972650" y="3005208"/>
              <a:ext cx="1088397" cy="646043"/>
              <a:chOff x="486984" y="2852531"/>
              <a:chExt cx="1421296" cy="646043"/>
            </a:xfrm>
          </p:grpSpPr>
          <p:sp>
            <p:nvSpPr>
              <p:cNvPr id="38" name="Rectangle 37"/>
              <p:cNvSpPr/>
              <p:nvPr/>
            </p:nvSpPr>
            <p:spPr>
              <a:xfrm>
                <a:off x="486984" y="2852531"/>
                <a:ext cx="1421296" cy="64604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546634" y="2958590"/>
                <a:ext cx="1301992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dirty="0" err="1" smtClean="0"/>
                  <a:t>Downsample</a:t>
                </a:r>
                <a:r>
                  <a:rPr lang="en-US" sz="1100" dirty="0" smtClean="0"/>
                  <a:t> &amp; BRIEF</a:t>
                </a:r>
                <a:endParaRPr lang="en-US" sz="1100" dirty="0"/>
              </a:p>
            </p:txBody>
          </p:sp>
        </p:grpSp>
        <p:cxnSp>
          <p:nvCxnSpPr>
            <p:cNvPr id="40" name="Straight Arrow Connector 39"/>
            <p:cNvCxnSpPr>
              <a:stCxn id="6" idx="2"/>
              <a:endCxn id="25" idx="0"/>
            </p:cNvCxnSpPr>
            <p:nvPr/>
          </p:nvCxnSpPr>
          <p:spPr>
            <a:xfrm flipH="1">
              <a:off x="924277" y="2750240"/>
              <a:ext cx="1" cy="25497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>
              <a:stCxn id="7" idx="2"/>
            </p:cNvCxnSpPr>
            <p:nvPr/>
          </p:nvCxnSpPr>
          <p:spPr>
            <a:xfrm flipH="1">
              <a:off x="2056126" y="2734858"/>
              <a:ext cx="1" cy="26266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>
              <a:stCxn id="10" idx="2"/>
              <a:endCxn id="35" idx="0"/>
            </p:cNvCxnSpPr>
            <p:nvPr/>
          </p:nvCxnSpPr>
          <p:spPr>
            <a:xfrm flipH="1">
              <a:off x="4382773" y="2747991"/>
              <a:ext cx="1" cy="25721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Straight Arrow Connector 49"/>
            <p:cNvCxnSpPr>
              <a:stCxn id="9" idx="2"/>
              <a:endCxn id="38" idx="0"/>
            </p:cNvCxnSpPr>
            <p:nvPr/>
          </p:nvCxnSpPr>
          <p:spPr>
            <a:xfrm>
              <a:off x="5514653" y="2722492"/>
              <a:ext cx="2196" cy="28271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28" name="Group 27"/>
            <p:cNvGrpSpPr/>
            <p:nvPr/>
          </p:nvGrpSpPr>
          <p:grpSpPr>
            <a:xfrm>
              <a:off x="1312968" y="4335056"/>
              <a:ext cx="3815188" cy="646043"/>
              <a:chOff x="486984" y="2852531"/>
              <a:chExt cx="1421296" cy="646043"/>
            </a:xfrm>
          </p:grpSpPr>
          <p:sp>
            <p:nvSpPr>
              <p:cNvPr id="29" name="Rectangle 28"/>
              <p:cNvSpPr/>
              <p:nvPr/>
            </p:nvSpPr>
            <p:spPr>
              <a:xfrm>
                <a:off x="486984" y="2852531"/>
                <a:ext cx="1421296" cy="64604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546634" y="3021664"/>
                <a:ext cx="130199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 smtClean="0"/>
                  <a:t>BRIEF-Gist Descriptor</a:t>
                </a:r>
                <a:endParaRPr lang="en-US" sz="1400" b="1" dirty="0"/>
              </a:p>
            </p:txBody>
          </p:sp>
        </p:grpSp>
        <p:cxnSp>
          <p:nvCxnSpPr>
            <p:cNvPr id="41" name="Straight Arrow Connector 40"/>
            <p:cNvCxnSpPr>
              <a:stCxn id="25" idx="2"/>
              <a:endCxn id="29" idx="0"/>
            </p:cNvCxnSpPr>
            <p:nvPr/>
          </p:nvCxnSpPr>
          <p:spPr>
            <a:xfrm>
              <a:off x="924277" y="3651253"/>
              <a:ext cx="2296285" cy="68380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>
              <a:stCxn id="32" idx="2"/>
              <a:endCxn id="29" idx="0"/>
            </p:cNvCxnSpPr>
            <p:nvPr/>
          </p:nvCxnSpPr>
          <p:spPr>
            <a:xfrm>
              <a:off x="2058353" y="3651252"/>
              <a:ext cx="1162209" cy="68380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>
              <a:stCxn id="35" idx="2"/>
              <a:endCxn id="29" idx="0"/>
            </p:cNvCxnSpPr>
            <p:nvPr/>
          </p:nvCxnSpPr>
          <p:spPr>
            <a:xfrm flipH="1">
              <a:off x="3220562" y="3651251"/>
              <a:ext cx="1162211" cy="68380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>
              <a:stCxn id="38" idx="2"/>
              <a:endCxn id="29" idx="0"/>
            </p:cNvCxnSpPr>
            <p:nvPr/>
          </p:nvCxnSpPr>
          <p:spPr>
            <a:xfrm flipH="1">
              <a:off x="3220562" y="3651251"/>
              <a:ext cx="2296287" cy="68380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92" name="Group 91"/>
          <p:cNvGrpSpPr/>
          <p:nvPr/>
        </p:nvGrpSpPr>
        <p:grpSpPr>
          <a:xfrm>
            <a:off x="6261819" y="135350"/>
            <a:ext cx="5680969" cy="4832052"/>
            <a:chOff x="6261819" y="135350"/>
            <a:chExt cx="5680969" cy="4832052"/>
          </a:xfrm>
        </p:grpSpPr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54160" y="135350"/>
              <a:ext cx="2255431" cy="1508760"/>
            </a:xfrm>
            <a:prstGeom prst="rect">
              <a:avLst/>
            </a:prstGeom>
          </p:spPr>
        </p:pic>
        <p:sp>
          <p:nvSpPr>
            <p:cNvPr id="48" name="TextBox 47"/>
            <p:cNvSpPr txBox="1"/>
            <p:nvPr/>
          </p:nvSpPr>
          <p:spPr>
            <a:xfrm>
              <a:off x="8795304" y="2319469"/>
              <a:ext cx="6162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mr-IN" dirty="0" smtClean="0"/>
                <a:t>…</a:t>
              </a:r>
              <a:endParaRPr lang="en-US" dirty="0"/>
            </a:p>
          </p:txBody>
        </p:sp>
        <p:cxnSp>
          <p:nvCxnSpPr>
            <p:cNvPr id="52" name="Straight Arrow Connector 51"/>
            <p:cNvCxnSpPr>
              <a:stCxn id="23" idx="2"/>
              <a:endCxn id="57" idx="0"/>
            </p:cNvCxnSpPr>
            <p:nvPr/>
          </p:nvCxnSpPr>
          <p:spPr>
            <a:xfrm flipH="1">
              <a:off x="6806018" y="1644110"/>
              <a:ext cx="2275858" cy="72630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Straight Arrow Connector 52"/>
            <p:cNvCxnSpPr>
              <a:stCxn id="23" idx="2"/>
              <a:endCxn id="58" idx="0"/>
            </p:cNvCxnSpPr>
            <p:nvPr/>
          </p:nvCxnSpPr>
          <p:spPr>
            <a:xfrm flipH="1">
              <a:off x="7938517" y="1644110"/>
              <a:ext cx="1143359" cy="72630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Straight Arrow Connector 53"/>
            <p:cNvCxnSpPr>
              <a:stCxn id="23" idx="2"/>
              <a:endCxn id="60" idx="0"/>
            </p:cNvCxnSpPr>
            <p:nvPr/>
          </p:nvCxnSpPr>
          <p:spPr>
            <a:xfrm>
              <a:off x="9081876" y="1644110"/>
              <a:ext cx="1169700" cy="74629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Straight Arrow Connector 54"/>
            <p:cNvCxnSpPr>
              <a:stCxn id="23" idx="2"/>
              <a:endCxn id="59" idx="0"/>
            </p:cNvCxnSpPr>
            <p:nvPr/>
          </p:nvCxnSpPr>
          <p:spPr>
            <a:xfrm>
              <a:off x="9081876" y="1644110"/>
              <a:ext cx="2318640" cy="72630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57" name="Picture 56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5411" b="75867"/>
            <a:stretch/>
          </p:blipFill>
          <p:spPr>
            <a:xfrm>
              <a:off x="6528727" y="2370415"/>
              <a:ext cx="554581" cy="364102"/>
            </a:xfrm>
            <a:prstGeom prst="rect">
              <a:avLst/>
            </a:prstGeom>
          </p:spPr>
        </p:pic>
        <p:pic>
          <p:nvPicPr>
            <p:cNvPr id="58" name="Picture 57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644" t="368" r="53920" b="75556"/>
            <a:stretch/>
          </p:blipFill>
          <p:spPr>
            <a:xfrm>
              <a:off x="7662944" y="2370415"/>
              <a:ext cx="551145" cy="363254"/>
            </a:xfrm>
            <a:prstGeom prst="rect">
              <a:avLst/>
            </a:prstGeom>
          </p:spPr>
        </p:pic>
        <p:pic>
          <p:nvPicPr>
            <p:cNvPr id="59" name="Picture 58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6305" t="76850" r="-741" b="-926"/>
            <a:stretch/>
          </p:blipFill>
          <p:spPr>
            <a:xfrm>
              <a:off x="11124943" y="2370414"/>
              <a:ext cx="551145" cy="363255"/>
            </a:xfrm>
            <a:prstGeom prst="rect">
              <a:avLst/>
            </a:prstGeom>
          </p:spPr>
        </p:pic>
        <p:pic>
          <p:nvPicPr>
            <p:cNvPr id="60" name="Picture 59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294" t="77140" r="18270" b="-1216"/>
            <a:stretch/>
          </p:blipFill>
          <p:spPr>
            <a:xfrm>
              <a:off x="9976003" y="2390408"/>
              <a:ext cx="551145" cy="363254"/>
            </a:xfrm>
            <a:prstGeom prst="rect">
              <a:avLst/>
            </a:prstGeom>
          </p:spPr>
        </p:pic>
        <p:grpSp>
          <p:nvGrpSpPr>
            <p:cNvPr id="69" name="Group 68"/>
            <p:cNvGrpSpPr/>
            <p:nvPr/>
          </p:nvGrpSpPr>
          <p:grpSpPr>
            <a:xfrm>
              <a:off x="6261819" y="2991513"/>
              <a:ext cx="1088397" cy="646043"/>
              <a:chOff x="486984" y="2852531"/>
              <a:chExt cx="1421296" cy="646043"/>
            </a:xfrm>
          </p:grpSpPr>
          <p:sp>
            <p:nvSpPr>
              <p:cNvPr id="70" name="Rectangle 69"/>
              <p:cNvSpPr/>
              <p:nvPr/>
            </p:nvSpPr>
            <p:spPr>
              <a:xfrm>
                <a:off x="486984" y="2852531"/>
                <a:ext cx="1421296" cy="64604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TextBox 70"/>
              <p:cNvSpPr txBox="1"/>
              <p:nvPr/>
            </p:nvSpPr>
            <p:spPr>
              <a:xfrm>
                <a:off x="546634" y="2958590"/>
                <a:ext cx="1301992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dirty="0" err="1" smtClean="0"/>
                  <a:t>Downsample</a:t>
                </a:r>
                <a:r>
                  <a:rPr lang="en-US" sz="1100" dirty="0" smtClean="0"/>
                  <a:t> &amp; BRIEF</a:t>
                </a:r>
                <a:endParaRPr lang="en-US" sz="1100" dirty="0"/>
              </a:p>
            </p:txBody>
          </p:sp>
        </p:grpSp>
        <p:grpSp>
          <p:nvGrpSpPr>
            <p:cNvPr id="72" name="Group 71"/>
            <p:cNvGrpSpPr/>
            <p:nvPr/>
          </p:nvGrpSpPr>
          <p:grpSpPr>
            <a:xfrm>
              <a:off x="7395895" y="2991512"/>
              <a:ext cx="1088397" cy="646043"/>
              <a:chOff x="486984" y="2852531"/>
              <a:chExt cx="1421296" cy="646043"/>
            </a:xfrm>
          </p:grpSpPr>
          <p:sp>
            <p:nvSpPr>
              <p:cNvPr id="73" name="Rectangle 72"/>
              <p:cNvSpPr/>
              <p:nvPr/>
            </p:nvSpPr>
            <p:spPr>
              <a:xfrm>
                <a:off x="486984" y="2852531"/>
                <a:ext cx="1421296" cy="64604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TextBox 73"/>
              <p:cNvSpPr txBox="1"/>
              <p:nvPr/>
            </p:nvSpPr>
            <p:spPr>
              <a:xfrm>
                <a:off x="546634" y="2958590"/>
                <a:ext cx="1301992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dirty="0" err="1" smtClean="0"/>
                  <a:t>Downsample</a:t>
                </a:r>
                <a:r>
                  <a:rPr lang="en-US" sz="1100" dirty="0" smtClean="0"/>
                  <a:t> &amp; BRIEF</a:t>
                </a:r>
                <a:endParaRPr lang="en-US" sz="1100" dirty="0"/>
              </a:p>
            </p:txBody>
          </p:sp>
        </p:grpSp>
        <p:grpSp>
          <p:nvGrpSpPr>
            <p:cNvPr id="75" name="Group 74"/>
            <p:cNvGrpSpPr/>
            <p:nvPr/>
          </p:nvGrpSpPr>
          <p:grpSpPr>
            <a:xfrm>
              <a:off x="9720315" y="2991511"/>
              <a:ext cx="1088397" cy="646043"/>
              <a:chOff x="486984" y="2852531"/>
              <a:chExt cx="1421296" cy="646043"/>
            </a:xfrm>
          </p:grpSpPr>
          <p:sp>
            <p:nvSpPr>
              <p:cNvPr id="76" name="Rectangle 75"/>
              <p:cNvSpPr/>
              <p:nvPr/>
            </p:nvSpPr>
            <p:spPr>
              <a:xfrm>
                <a:off x="486984" y="2852531"/>
                <a:ext cx="1421296" cy="64604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TextBox 76"/>
              <p:cNvSpPr txBox="1"/>
              <p:nvPr/>
            </p:nvSpPr>
            <p:spPr>
              <a:xfrm>
                <a:off x="546634" y="2958590"/>
                <a:ext cx="1301992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dirty="0" err="1" smtClean="0"/>
                  <a:t>Downsample</a:t>
                </a:r>
                <a:r>
                  <a:rPr lang="en-US" sz="1100" dirty="0" smtClean="0"/>
                  <a:t> &amp; BRIEF</a:t>
                </a:r>
                <a:endParaRPr lang="en-US" sz="1100" dirty="0"/>
              </a:p>
            </p:txBody>
          </p:sp>
        </p:grpSp>
        <p:grpSp>
          <p:nvGrpSpPr>
            <p:cNvPr id="78" name="Group 77"/>
            <p:cNvGrpSpPr/>
            <p:nvPr/>
          </p:nvGrpSpPr>
          <p:grpSpPr>
            <a:xfrm>
              <a:off x="10854391" y="2991511"/>
              <a:ext cx="1088397" cy="646043"/>
              <a:chOff x="486984" y="2852531"/>
              <a:chExt cx="1421296" cy="646043"/>
            </a:xfrm>
          </p:grpSpPr>
          <p:sp>
            <p:nvSpPr>
              <p:cNvPr id="79" name="Rectangle 78"/>
              <p:cNvSpPr/>
              <p:nvPr/>
            </p:nvSpPr>
            <p:spPr>
              <a:xfrm>
                <a:off x="486984" y="2852531"/>
                <a:ext cx="1421296" cy="64604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TextBox 79"/>
              <p:cNvSpPr txBox="1"/>
              <p:nvPr/>
            </p:nvSpPr>
            <p:spPr>
              <a:xfrm>
                <a:off x="546634" y="2958590"/>
                <a:ext cx="1301992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dirty="0" err="1" smtClean="0"/>
                  <a:t>Downsample</a:t>
                </a:r>
                <a:r>
                  <a:rPr lang="en-US" sz="1100" dirty="0" smtClean="0"/>
                  <a:t> &amp; BRIEF</a:t>
                </a:r>
                <a:endParaRPr lang="en-US" sz="1100" dirty="0"/>
              </a:p>
            </p:txBody>
          </p:sp>
        </p:grpSp>
        <p:cxnSp>
          <p:nvCxnSpPr>
            <p:cNvPr id="81" name="Straight Arrow Connector 80"/>
            <p:cNvCxnSpPr>
              <a:stCxn id="73" idx="2"/>
            </p:cNvCxnSpPr>
            <p:nvPr/>
          </p:nvCxnSpPr>
          <p:spPr>
            <a:xfrm flipH="1">
              <a:off x="6806018" y="2736543"/>
              <a:ext cx="1" cy="25497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2" name="Straight Arrow Connector 81"/>
            <p:cNvCxnSpPr>
              <a:stCxn id="74" idx="2"/>
            </p:cNvCxnSpPr>
            <p:nvPr/>
          </p:nvCxnSpPr>
          <p:spPr>
            <a:xfrm flipH="1">
              <a:off x="7937867" y="2721161"/>
              <a:ext cx="1" cy="26266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3" name="Straight Arrow Connector 82"/>
            <p:cNvCxnSpPr>
              <a:stCxn id="77" idx="2"/>
            </p:cNvCxnSpPr>
            <p:nvPr/>
          </p:nvCxnSpPr>
          <p:spPr>
            <a:xfrm flipH="1">
              <a:off x="10264514" y="2734294"/>
              <a:ext cx="1" cy="25721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4" name="Straight Arrow Connector 83"/>
            <p:cNvCxnSpPr>
              <a:stCxn id="76" idx="2"/>
            </p:cNvCxnSpPr>
            <p:nvPr/>
          </p:nvCxnSpPr>
          <p:spPr>
            <a:xfrm>
              <a:off x="11396394" y="2708795"/>
              <a:ext cx="2196" cy="28271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85" name="Group 84"/>
            <p:cNvGrpSpPr/>
            <p:nvPr/>
          </p:nvGrpSpPr>
          <p:grpSpPr>
            <a:xfrm>
              <a:off x="7194709" y="4321359"/>
              <a:ext cx="3815188" cy="646043"/>
              <a:chOff x="486984" y="2852531"/>
              <a:chExt cx="1421296" cy="646043"/>
            </a:xfrm>
          </p:grpSpPr>
          <p:sp>
            <p:nvSpPr>
              <p:cNvPr id="86" name="Rectangle 85"/>
              <p:cNvSpPr/>
              <p:nvPr/>
            </p:nvSpPr>
            <p:spPr>
              <a:xfrm>
                <a:off x="486984" y="2852531"/>
                <a:ext cx="1421296" cy="64604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TextBox 86"/>
              <p:cNvSpPr txBox="1"/>
              <p:nvPr/>
            </p:nvSpPr>
            <p:spPr>
              <a:xfrm>
                <a:off x="546634" y="3021664"/>
                <a:ext cx="130199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 smtClean="0"/>
                  <a:t>BRIEF-Gist Descriptor</a:t>
                </a:r>
                <a:endParaRPr lang="en-US" sz="1400" b="1" dirty="0"/>
              </a:p>
            </p:txBody>
          </p:sp>
        </p:grpSp>
        <p:cxnSp>
          <p:nvCxnSpPr>
            <p:cNvPr id="88" name="Straight Arrow Connector 87"/>
            <p:cNvCxnSpPr/>
            <p:nvPr/>
          </p:nvCxnSpPr>
          <p:spPr>
            <a:xfrm>
              <a:off x="6806018" y="3637556"/>
              <a:ext cx="2296285" cy="68380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9" name="Straight Arrow Connector 88"/>
            <p:cNvCxnSpPr/>
            <p:nvPr/>
          </p:nvCxnSpPr>
          <p:spPr>
            <a:xfrm>
              <a:off x="7940094" y="3637555"/>
              <a:ext cx="1162209" cy="68380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0" name="Straight Arrow Connector 89"/>
            <p:cNvCxnSpPr/>
            <p:nvPr/>
          </p:nvCxnSpPr>
          <p:spPr>
            <a:xfrm flipH="1">
              <a:off x="9102303" y="3637554"/>
              <a:ext cx="1162211" cy="68380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1" name="Straight Arrow Connector 90"/>
            <p:cNvCxnSpPr/>
            <p:nvPr/>
          </p:nvCxnSpPr>
          <p:spPr>
            <a:xfrm flipH="1">
              <a:off x="9102303" y="3637554"/>
              <a:ext cx="2296287" cy="68380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435486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/>
          <p:cNvGrpSpPr/>
          <p:nvPr/>
        </p:nvGrpSpPr>
        <p:grpSpPr>
          <a:xfrm>
            <a:off x="552986" y="565870"/>
            <a:ext cx="11139771" cy="5828627"/>
            <a:chOff x="552986" y="565870"/>
            <a:chExt cx="11139771" cy="5828627"/>
          </a:xfrm>
        </p:grpSpPr>
        <p:grpSp>
          <p:nvGrpSpPr>
            <p:cNvPr id="16" name="Group 15"/>
            <p:cNvGrpSpPr/>
            <p:nvPr/>
          </p:nvGrpSpPr>
          <p:grpSpPr>
            <a:xfrm>
              <a:off x="2116899" y="3008641"/>
              <a:ext cx="2116898" cy="909913"/>
              <a:chOff x="2283209" y="2651606"/>
              <a:chExt cx="2312894" cy="1089212"/>
            </a:xfrm>
          </p:grpSpPr>
          <p:sp>
            <p:nvSpPr>
              <p:cNvPr id="4" name="Rectangle 3"/>
              <p:cNvSpPr/>
              <p:nvPr/>
            </p:nvSpPr>
            <p:spPr>
              <a:xfrm>
                <a:off x="2283209" y="2651606"/>
                <a:ext cx="2312894" cy="108921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2313465" y="2883051"/>
                <a:ext cx="2191871" cy="6263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 smtClean="0">
                    <a:latin typeface="PT Mono" charset="0"/>
                    <a:ea typeface="PT Mono" charset="0"/>
                    <a:cs typeface="PT Mono" charset="0"/>
                  </a:rPr>
                  <a:t>Exemplar Selection</a:t>
                </a:r>
                <a:endParaRPr lang="en-US" sz="1400" dirty="0">
                  <a:latin typeface="PT Mono" charset="0"/>
                  <a:ea typeface="PT Mono" charset="0"/>
                  <a:cs typeface="PT Mono" charset="0"/>
                </a:endParaRPr>
              </a:p>
            </p:txBody>
          </p:sp>
        </p:grpSp>
        <p:grpSp>
          <p:nvGrpSpPr>
            <p:cNvPr id="17" name="Group 16"/>
            <p:cNvGrpSpPr/>
            <p:nvPr/>
          </p:nvGrpSpPr>
          <p:grpSpPr>
            <a:xfrm>
              <a:off x="552986" y="565870"/>
              <a:ext cx="749849" cy="5828627"/>
              <a:chOff x="552986" y="565870"/>
              <a:chExt cx="749849" cy="5828627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2986" y="565870"/>
                <a:ext cx="749848" cy="501607"/>
              </a:xfrm>
              <a:prstGeom prst="rect">
                <a:avLst/>
              </a:prstGeom>
            </p:spPr>
          </p:pic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2986" y="5895845"/>
                <a:ext cx="749808" cy="498652"/>
              </a:xfrm>
              <a:prstGeom prst="rect">
                <a:avLst/>
              </a:prstGeom>
            </p:spPr>
          </p:pic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2986" y="5314244"/>
                <a:ext cx="749808" cy="505242"/>
              </a:xfrm>
              <a:prstGeom prst="rect">
                <a:avLst/>
              </a:prstGeom>
            </p:spPr>
          </p:pic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2986" y="1143836"/>
                <a:ext cx="749849" cy="501608"/>
              </a:xfrm>
              <a:prstGeom prst="rect">
                <a:avLst/>
              </a:prstGeom>
            </p:spPr>
          </p:pic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2986" y="4675529"/>
                <a:ext cx="749808" cy="562356"/>
              </a:xfrm>
              <a:prstGeom prst="rect">
                <a:avLst/>
              </a:prstGeom>
            </p:spPr>
          </p:pic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2986" y="4177403"/>
                <a:ext cx="749808" cy="421767"/>
              </a:xfrm>
              <a:prstGeom prst="rect">
                <a:avLst/>
              </a:prstGeom>
            </p:spPr>
          </p:pic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2986" y="3603125"/>
                <a:ext cx="749808" cy="497919"/>
              </a:xfrm>
              <a:prstGeom prst="rect">
                <a:avLst/>
              </a:prstGeom>
            </p:spPr>
          </p:pic>
          <p:pic>
            <p:nvPicPr>
              <p:cNvPr id="13" name="Picture 12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2986" y="3025644"/>
                <a:ext cx="749808" cy="501122"/>
              </a:xfrm>
              <a:prstGeom prst="rect">
                <a:avLst/>
              </a:prstGeom>
            </p:spPr>
          </p:pic>
          <p:pic>
            <p:nvPicPr>
              <p:cNvPr id="14" name="Picture 13"/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2986" y="2449588"/>
                <a:ext cx="749808" cy="499697"/>
              </a:xfrm>
              <a:prstGeom prst="rect">
                <a:avLst/>
              </a:prstGeom>
            </p:spPr>
          </p:pic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2986" y="1721803"/>
                <a:ext cx="749808" cy="651426"/>
              </a:xfrm>
              <a:prstGeom prst="rect">
                <a:avLst/>
              </a:prstGeom>
            </p:spPr>
          </p:pic>
        </p:grpSp>
        <p:sp>
          <p:nvSpPr>
            <p:cNvPr id="21" name="Right Brace 20"/>
            <p:cNvSpPr/>
            <p:nvPr/>
          </p:nvSpPr>
          <p:spPr>
            <a:xfrm>
              <a:off x="1515649" y="565870"/>
              <a:ext cx="601250" cy="5828627"/>
            </a:xfrm>
            <a:prstGeom prst="rightBrac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2" name="Group 31"/>
            <p:cNvGrpSpPr/>
            <p:nvPr/>
          </p:nvGrpSpPr>
          <p:grpSpPr>
            <a:xfrm>
              <a:off x="9631242" y="2797537"/>
              <a:ext cx="2061515" cy="1332120"/>
              <a:chOff x="7883046" y="3025227"/>
              <a:chExt cx="2061515" cy="1332120"/>
            </a:xfrm>
          </p:grpSpPr>
          <p:sp>
            <p:nvSpPr>
              <p:cNvPr id="30" name="Rectangle 29"/>
              <p:cNvSpPr/>
              <p:nvPr/>
            </p:nvSpPr>
            <p:spPr>
              <a:xfrm>
                <a:off x="7883046" y="3025227"/>
                <a:ext cx="2061515" cy="133212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7910738" y="3321955"/>
                <a:ext cx="2006131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 smtClean="0">
                    <a:latin typeface="PT Mono" charset="0"/>
                    <a:ea typeface="PT Mono" charset="0"/>
                    <a:cs typeface="PT Mono" charset="0"/>
                  </a:rPr>
                  <a:t>Reconstruction </a:t>
                </a:r>
                <a:r>
                  <a:rPr lang="en-US" sz="1400" smtClean="0">
                    <a:latin typeface="PT Mono" charset="0"/>
                    <a:ea typeface="PT Mono" charset="0"/>
                    <a:cs typeface="PT Mono" charset="0"/>
                  </a:rPr>
                  <a:t>using </a:t>
                </a:r>
                <a:r>
                  <a:rPr lang="en-US" sz="1400" smtClean="0">
                    <a:latin typeface="PT Mono" charset="0"/>
                    <a:ea typeface="PT Mono" charset="0"/>
                    <a:cs typeface="PT Mono" charset="0"/>
                  </a:rPr>
                  <a:t>Recon1 </a:t>
                </a:r>
                <a:r>
                  <a:rPr lang="en-US" sz="1400" smtClean="0">
                    <a:latin typeface="PT Mono" charset="0"/>
                    <a:ea typeface="PT Mono" charset="0"/>
                    <a:cs typeface="PT Mono" charset="0"/>
                  </a:rPr>
                  <a:t>&amp; </a:t>
                </a:r>
                <a:r>
                  <a:rPr lang="en-US" sz="1400" smtClean="0">
                    <a:latin typeface="PT Mono" charset="0"/>
                    <a:ea typeface="PT Mono" charset="0"/>
                    <a:cs typeface="PT Mono" charset="0"/>
                  </a:rPr>
                  <a:t>Recon2</a:t>
                </a:r>
                <a:endParaRPr lang="en-US" sz="1400" dirty="0">
                  <a:latin typeface="PT Mono" charset="0"/>
                  <a:ea typeface="PT Mono" charset="0"/>
                  <a:cs typeface="PT Mono" charset="0"/>
                </a:endParaRPr>
              </a:p>
            </p:txBody>
          </p:sp>
        </p:grpSp>
        <p:cxnSp>
          <p:nvCxnSpPr>
            <p:cNvPr id="35" name="Curved Connector 34"/>
            <p:cNvCxnSpPr>
              <a:stCxn id="4" idx="3"/>
              <a:endCxn id="23" idx="1"/>
            </p:cNvCxnSpPr>
            <p:nvPr/>
          </p:nvCxnSpPr>
          <p:spPr>
            <a:xfrm flipV="1">
              <a:off x="4233797" y="2109937"/>
              <a:ext cx="609191" cy="1353661"/>
            </a:xfrm>
            <a:prstGeom prst="curvedConnector3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urved Connector 35"/>
            <p:cNvCxnSpPr>
              <a:stCxn id="4" idx="3"/>
              <a:endCxn id="27" idx="1"/>
            </p:cNvCxnSpPr>
            <p:nvPr/>
          </p:nvCxnSpPr>
          <p:spPr>
            <a:xfrm>
              <a:off x="4233797" y="3463598"/>
              <a:ext cx="609191" cy="1353661"/>
            </a:xfrm>
            <a:prstGeom prst="curvedConnector3">
              <a:avLst>
                <a:gd name="adj1" fmla="val 50000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urved Connector 38"/>
            <p:cNvCxnSpPr>
              <a:stCxn id="34" idx="3"/>
              <a:endCxn id="30" idx="1"/>
            </p:cNvCxnSpPr>
            <p:nvPr/>
          </p:nvCxnSpPr>
          <p:spPr>
            <a:xfrm>
              <a:off x="8612386" y="2109397"/>
              <a:ext cx="1018856" cy="1354200"/>
            </a:xfrm>
            <a:prstGeom prst="curvedConnector3">
              <a:avLst>
                <a:gd name="adj1" fmla="val 50000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urved Connector 41"/>
            <p:cNvCxnSpPr>
              <a:stCxn id="41" idx="3"/>
              <a:endCxn id="30" idx="1"/>
            </p:cNvCxnSpPr>
            <p:nvPr/>
          </p:nvCxnSpPr>
          <p:spPr>
            <a:xfrm flipV="1">
              <a:off x="8612386" y="3463597"/>
              <a:ext cx="1018856" cy="1353662"/>
            </a:xfrm>
            <a:prstGeom prst="curvedConnector3">
              <a:avLst>
                <a:gd name="adj1" fmla="val 50000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" name="Group 24"/>
            <p:cNvGrpSpPr/>
            <p:nvPr/>
          </p:nvGrpSpPr>
          <p:grpSpPr>
            <a:xfrm>
              <a:off x="4842988" y="1654980"/>
              <a:ext cx="2116898" cy="909913"/>
              <a:chOff x="4874712" y="1654980"/>
              <a:chExt cx="2116898" cy="909913"/>
            </a:xfrm>
          </p:grpSpPr>
          <p:sp>
            <p:nvSpPr>
              <p:cNvPr id="23" name="Rectangle 22"/>
              <p:cNvSpPr/>
              <p:nvPr/>
            </p:nvSpPr>
            <p:spPr>
              <a:xfrm>
                <a:off x="4874712" y="1654980"/>
                <a:ext cx="2116898" cy="90991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4930096" y="1848326"/>
                <a:ext cx="200613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 smtClean="0">
                    <a:latin typeface="PT Mono" charset="0"/>
                    <a:ea typeface="PT Mono" charset="0"/>
                    <a:cs typeface="PT Mono" charset="0"/>
                  </a:rPr>
                  <a:t>Image Completion using Exemplar #1</a:t>
                </a:r>
                <a:endParaRPr lang="en-US" sz="1400" dirty="0">
                  <a:latin typeface="PT Mono" charset="0"/>
                  <a:ea typeface="PT Mono" charset="0"/>
                  <a:cs typeface="PT Mono" charset="0"/>
                </a:endParaRPr>
              </a:p>
            </p:txBody>
          </p:sp>
        </p:grpSp>
        <p:grpSp>
          <p:nvGrpSpPr>
            <p:cNvPr id="26" name="Group 25"/>
            <p:cNvGrpSpPr/>
            <p:nvPr/>
          </p:nvGrpSpPr>
          <p:grpSpPr>
            <a:xfrm>
              <a:off x="4842988" y="4362302"/>
              <a:ext cx="2116898" cy="909913"/>
              <a:chOff x="4874712" y="1654980"/>
              <a:chExt cx="2116898" cy="909913"/>
            </a:xfrm>
          </p:grpSpPr>
          <p:sp>
            <p:nvSpPr>
              <p:cNvPr id="27" name="Rectangle 26"/>
              <p:cNvSpPr/>
              <p:nvPr/>
            </p:nvSpPr>
            <p:spPr>
              <a:xfrm>
                <a:off x="4874712" y="1654980"/>
                <a:ext cx="2116898" cy="90991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4930096" y="1848326"/>
                <a:ext cx="200613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 smtClean="0">
                    <a:latin typeface="PT Mono" charset="0"/>
                    <a:ea typeface="PT Mono" charset="0"/>
                    <a:cs typeface="PT Mono" charset="0"/>
                  </a:rPr>
                  <a:t>Image </a:t>
                </a:r>
                <a:r>
                  <a:rPr lang="en-US" sz="1400" dirty="0">
                    <a:latin typeface="PT Mono" charset="0"/>
                    <a:ea typeface="PT Mono" charset="0"/>
                    <a:cs typeface="PT Mono" charset="0"/>
                  </a:rPr>
                  <a:t>Completion</a:t>
                </a:r>
                <a:r>
                  <a:rPr lang="en-US" sz="1400" dirty="0" smtClean="0">
                    <a:latin typeface="PT Mono" charset="0"/>
                    <a:ea typeface="PT Mono" charset="0"/>
                    <a:cs typeface="PT Mono" charset="0"/>
                  </a:rPr>
                  <a:t> using Exemplar #2</a:t>
                </a:r>
                <a:endParaRPr lang="en-US" sz="1400" dirty="0">
                  <a:latin typeface="PT Mono" charset="0"/>
                  <a:ea typeface="PT Mono" charset="0"/>
                  <a:cs typeface="PT Mono" charset="0"/>
                </a:endParaRPr>
              </a:p>
            </p:txBody>
          </p:sp>
        </p:grpSp>
        <p:sp>
          <p:nvSpPr>
            <p:cNvPr id="34" name="Rectangle 33"/>
            <p:cNvSpPr/>
            <p:nvPr/>
          </p:nvSpPr>
          <p:spPr>
            <a:xfrm>
              <a:off x="7358298" y="1815692"/>
              <a:ext cx="1254088" cy="58740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chemeClr val="tx1"/>
                  </a:solidFill>
                  <a:latin typeface="PT Mono" charset="0"/>
                  <a:ea typeface="PT Mono" charset="0"/>
                  <a:cs typeface="PT Mono" charset="0"/>
                </a:rPr>
                <a:t>Recon1</a:t>
              </a:r>
              <a:endParaRPr lang="en-US" sz="1400" dirty="0">
                <a:solidFill>
                  <a:schemeClr val="tx1"/>
                </a:solidFill>
                <a:latin typeface="PT Mono" charset="0"/>
                <a:ea typeface="PT Mono" charset="0"/>
                <a:cs typeface="PT Mono" charset="0"/>
              </a:endParaRPr>
            </a:p>
          </p:txBody>
        </p:sp>
        <p:cxnSp>
          <p:nvCxnSpPr>
            <p:cNvPr id="22" name="Straight Arrow Connector 21"/>
            <p:cNvCxnSpPr>
              <a:stCxn id="23" idx="3"/>
              <a:endCxn id="34" idx="1"/>
            </p:cNvCxnSpPr>
            <p:nvPr/>
          </p:nvCxnSpPr>
          <p:spPr>
            <a:xfrm flipV="1">
              <a:off x="6959886" y="2109397"/>
              <a:ext cx="398412" cy="54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Rectangle 40"/>
            <p:cNvSpPr/>
            <p:nvPr/>
          </p:nvSpPr>
          <p:spPr>
            <a:xfrm>
              <a:off x="7358298" y="4523554"/>
              <a:ext cx="1254088" cy="58740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chemeClr val="tx1"/>
                  </a:solidFill>
                  <a:latin typeface="PT Mono" charset="0"/>
                  <a:ea typeface="PT Mono" charset="0"/>
                  <a:cs typeface="PT Mono" charset="0"/>
                </a:rPr>
                <a:t>Recon1</a:t>
              </a:r>
              <a:endParaRPr lang="en-US" sz="1400" dirty="0">
                <a:solidFill>
                  <a:schemeClr val="tx1"/>
                </a:solidFill>
                <a:latin typeface="PT Mono" charset="0"/>
                <a:ea typeface="PT Mono" charset="0"/>
                <a:cs typeface="PT Mono" charset="0"/>
              </a:endParaRPr>
            </a:p>
          </p:txBody>
        </p:sp>
        <p:cxnSp>
          <p:nvCxnSpPr>
            <p:cNvPr id="43" name="Straight Arrow Connector 42"/>
            <p:cNvCxnSpPr>
              <a:stCxn id="27" idx="3"/>
              <a:endCxn id="41" idx="1"/>
            </p:cNvCxnSpPr>
            <p:nvPr/>
          </p:nvCxnSpPr>
          <p:spPr>
            <a:xfrm>
              <a:off x="6959886" y="4817259"/>
              <a:ext cx="39841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Rectangle 47"/>
            <p:cNvSpPr/>
            <p:nvPr/>
          </p:nvSpPr>
          <p:spPr>
            <a:xfrm>
              <a:off x="7152362" y="964505"/>
              <a:ext cx="1665961" cy="4634630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7152362" y="1067477"/>
              <a:ext cx="166596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latin typeface="PT Mono" charset="0"/>
                  <a:ea typeface="PT Mono" charset="0"/>
                  <a:cs typeface="PT Mono" charset="0"/>
                </a:rPr>
                <a:t>Intermediate Reconstructions</a:t>
              </a:r>
              <a:endParaRPr lang="en-US" sz="1200" dirty="0">
                <a:latin typeface="PT Mono" charset="0"/>
                <a:ea typeface="PT Mono" charset="0"/>
                <a:cs typeface="PT Mono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256466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oup 88"/>
          <p:cNvGrpSpPr/>
          <p:nvPr/>
        </p:nvGrpSpPr>
        <p:grpSpPr>
          <a:xfrm>
            <a:off x="467138" y="1143001"/>
            <a:ext cx="10140396" cy="3932580"/>
            <a:chOff x="467138" y="1143001"/>
            <a:chExt cx="10140396" cy="3932580"/>
          </a:xfrm>
        </p:grpSpPr>
        <p:grpSp>
          <p:nvGrpSpPr>
            <p:cNvPr id="49" name="Group 48"/>
            <p:cNvGrpSpPr/>
            <p:nvPr/>
          </p:nvGrpSpPr>
          <p:grpSpPr>
            <a:xfrm>
              <a:off x="4865204" y="1143001"/>
              <a:ext cx="4104861" cy="3932580"/>
              <a:chOff x="5242891" y="253447"/>
              <a:chExt cx="4104861" cy="3932580"/>
            </a:xfrm>
          </p:grpSpPr>
          <p:sp>
            <p:nvSpPr>
              <p:cNvPr id="44" name="Bent Arrow 43"/>
              <p:cNvSpPr/>
              <p:nvPr/>
            </p:nvSpPr>
            <p:spPr>
              <a:xfrm>
                <a:off x="5373756" y="253447"/>
                <a:ext cx="1490870" cy="1656521"/>
              </a:xfrm>
              <a:prstGeom prst="bentArrow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6" name="Bent Arrow 45"/>
              <p:cNvSpPr/>
              <p:nvPr/>
            </p:nvSpPr>
            <p:spPr>
              <a:xfrm rot="10800000">
                <a:off x="7653130" y="2491404"/>
                <a:ext cx="1490870" cy="1694623"/>
              </a:xfrm>
              <a:prstGeom prst="bentArrow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7" name="Bent Arrow 46"/>
              <p:cNvSpPr/>
              <p:nvPr/>
            </p:nvSpPr>
            <p:spPr>
              <a:xfrm rot="16200000">
                <a:off x="5308324" y="2425973"/>
                <a:ext cx="1490870" cy="1621735"/>
              </a:xfrm>
              <a:prstGeom prst="bentArrow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8" name="Bent Arrow 47"/>
              <p:cNvSpPr/>
              <p:nvPr/>
            </p:nvSpPr>
            <p:spPr>
              <a:xfrm rot="5400000">
                <a:off x="7755006" y="317222"/>
                <a:ext cx="1490870" cy="1694622"/>
              </a:xfrm>
              <a:prstGeom prst="bentArrow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59" name="Group 58"/>
            <p:cNvGrpSpPr/>
            <p:nvPr/>
          </p:nvGrpSpPr>
          <p:grpSpPr>
            <a:xfrm>
              <a:off x="467138" y="1631261"/>
              <a:ext cx="4128053" cy="2956061"/>
              <a:chOff x="983973" y="1672260"/>
              <a:chExt cx="4128053" cy="2956061"/>
            </a:xfrm>
          </p:grpSpPr>
          <p:grpSp>
            <p:nvGrpSpPr>
              <p:cNvPr id="50" name="Group 49"/>
              <p:cNvGrpSpPr/>
              <p:nvPr/>
            </p:nvGrpSpPr>
            <p:grpSpPr>
              <a:xfrm>
                <a:off x="983973" y="1672260"/>
                <a:ext cx="4128053" cy="1414669"/>
                <a:chOff x="983973" y="1202634"/>
                <a:chExt cx="4128053" cy="1414669"/>
              </a:xfrm>
            </p:grpSpPr>
            <p:sp>
              <p:nvSpPr>
                <p:cNvPr id="2" name="Rectangle 1"/>
                <p:cNvSpPr/>
                <p:nvPr/>
              </p:nvSpPr>
              <p:spPr>
                <a:xfrm>
                  <a:off x="983973" y="1202634"/>
                  <a:ext cx="1560444" cy="66592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 smtClean="0">
                      <a:solidFill>
                        <a:schemeClr val="tx1"/>
                      </a:solidFill>
                      <a:latin typeface="PT Mono" charset="0"/>
                      <a:ea typeface="PT Mono" charset="0"/>
                      <a:cs typeface="PT Mono" charset="0"/>
                    </a:rPr>
                    <a:t>colorCorr1</a:t>
                  </a:r>
                  <a:endParaRPr lang="en-US" dirty="0">
                    <a:solidFill>
                      <a:schemeClr val="tx1"/>
                    </a:solidFill>
                    <a:latin typeface="PT Mono" charset="0"/>
                    <a:ea typeface="PT Mono" charset="0"/>
                    <a:cs typeface="PT Mono" charset="0"/>
                  </a:endParaRPr>
                </a:p>
              </p:txBody>
            </p:sp>
            <p:sp>
              <p:nvSpPr>
                <p:cNvPr id="34" name="Rectangle 33"/>
                <p:cNvSpPr/>
                <p:nvPr/>
              </p:nvSpPr>
              <p:spPr>
                <a:xfrm>
                  <a:off x="983973" y="1951381"/>
                  <a:ext cx="1560444" cy="66592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 smtClean="0">
                      <a:solidFill>
                        <a:schemeClr val="tx1"/>
                      </a:solidFill>
                      <a:latin typeface="PT Mono" charset="0"/>
                      <a:ea typeface="PT Mono" charset="0"/>
                      <a:cs typeface="PT Mono" charset="0"/>
                    </a:rPr>
                    <a:t>pMat1</a:t>
                  </a:r>
                  <a:endParaRPr lang="en-US" dirty="0">
                    <a:solidFill>
                      <a:schemeClr val="tx1"/>
                    </a:solidFill>
                    <a:latin typeface="PT Mono" charset="0"/>
                    <a:ea typeface="PT Mono" charset="0"/>
                    <a:cs typeface="PT Mono" charset="0"/>
                  </a:endParaRPr>
                </a:p>
              </p:txBody>
            </p:sp>
            <p:sp>
              <p:nvSpPr>
                <p:cNvPr id="41" name="Rectangle 40"/>
                <p:cNvSpPr/>
                <p:nvPr/>
              </p:nvSpPr>
              <p:spPr>
                <a:xfrm>
                  <a:off x="3551582" y="1577007"/>
                  <a:ext cx="1560444" cy="66592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 smtClean="0">
                      <a:solidFill>
                        <a:schemeClr val="tx1"/>
                      </a:solidFill>
                      <a:latin typeface="PT Mono" charset="0"/>
                      <a:ea typeface="PT Mono" charset="0"/>
                      <a:cs typeface="PT Mono" charset="0"/>
                    </a:rPr>
                    <a:t>recon1</a:t>
                  </a:r>
                  <a:endParaRPr lang="en-US" dirty="0">
                    <a:solidFill>
                      <a:schemeClr val="tx1"/>
                    </a:solidFill>
                    <a:latin typeface="PT Mono" charset="0"/>
                    <a:ea typeface="PT Mono" charset="0"/>
                    <a:cs typeface="PT Mono" charset="0"/>
                  </a:endParaRPr>
                </a:p>
              </p:txBody>
            </p:sp>
            <p:cxnSp>
              <p:nvCxnSpPr>
                <p:cNvPr id="20" name="Straight Arrow Connector 19"/>
                <p:cNvCxnSpPr>
                  <a:stCxn id="2" idx="3"/>
                  <a:endCxn id="41" idx="1"/>
                </p:cNvCxnSpPr>
                <p:nvPr/>
              </p:nvCxnSpPr>
              <p:spPr>
                <a:xfrm>
                  <a:off x="2544417" y="1535595"/>
                  <a:ext cx="1007165" cy="374373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Arrow Connector 42"/>
                <p:cNvCxnSpPr>
                  <a:stCxn id="34" idx="3"/>
                  <a:endCxn id="41" idx="1"/>
                </p:cNvCxnSpPr>
                <p:nvPr/>
              </p:nvCxnSpPr>
              <p:spPr>
                <a:xfrm flipV="1">
                  <a:off x="2544417" y="1909968"/>
                  <a:ext cx="1007165" cy="374374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1" name="Group 50"/>
              <p:cNvGrpSpPr/>
              <p:nvPr/>
            </p:nvGrpSpPr>
            <p:grpSpPr>
              <a:xfrm>
                <a:off x="983973" y="3213652"/>
                <a:ext cx="4128053" cy="1414669"/>
                <a:chOff x="983973" y="1202634"/>
                <a:chExt cx="4128053" cy="1414669"/>
              </a:xfrm>
            </p:grpSpPr>
            <p:sp>
              <p:nvSpPr>
                <p:cNvPr id="52" name="Rectangle 51"/>
                <p:cNvSpPr/>
                <p:nvPr/>
              </p:nvSpPr>
              <p:spPr>
                <a:xfrm>
                  <a:off x="983973" y="1202634"/>
                  <a:ext cx="1560444" cy="66592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 smtClean="0">
                      <a:solidFill>
                        <a:schemeClr val="tx1"/>
                      </a:solidFill>
                      <a:latin typeface="PT Mono" charset="0"/>
                      <a:ea typeface="PT Mono" charset="0"/>
                      <a:cs typeface="PT Mono" charset="0"/>
                    </a:rPr>
                    <a:t>colorCorr2</a:t>
                  </a:r>
                  <a:endParaRPr lang="en-US" dirty="0">
                    <a:solidFill>
                      <a:schemeClr val="tx1"/>
                    </a:solidFill>
                    <a:latin typeface="PT Mono" charset="0"/>
                    <a:ea typeface="PT Mono" charset="0"/>
                    <a:cs typeface="PT Mono" charset="0"/>
                  </a:endParaRPr>
                </a:p>
              </p:txBody>
            </p:sp>
            <p:sp>
              <p:nvSpPr>
                <p:cNvPr id="53" name="Rectangle 52"/>
                <p:cNvSpPr/>
                <p:nvPr/>
              </p:nvSpPr>
              <p:spPr>
                <a:xfrm>
                  <a:off x="983973" y="1951381"/>
                  <a:ext cx="1560444" cy="66592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 smtClean="0">
                      <a:solidFill>
                        <a:schemeClr val="tx1"/>
                      </a:solidFill>
                      <a:latin typeface="PT Mono" charset="0"/>
                      <a:ea typeface="PT Mono" charset="0"/>
                      <a:cs typeface="PT Mono" charset="0"/>
                    </a:rPr>
                    <a:t>pMat2</a:t>
                  </a:r>
                  <a:endParaRPr lang="en-US" dirty="0">
                    <a:solidFill>
                      <a:schemeClr val="tx1"/>
                    </a:solidFill>
                    <a:latin typeface="PT Mono" charset="0"/>
                    <a:ea typeface="PT Mono" charset="0"/>
                    <a:cs typeface="PT Mono" charset="0"/>
                  </a:endParaRPr>
                </a:p>
              </p:txBody>
            </p:sp>
            <p:sp>
              <p:nvSpPr>
                <p:cNvPr id="54" name="Rectangle 53"/>
                <p:cNvSpPr/>
                <p:nvPr/>
              </p:nvSpPr>
              <p:spPr>
                <a:xfrm>
                  <a:off x="3551582" y="1577007"/>
                  <a:ext cx="1560444" cy="66592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 smtClean="0">
                      <a:solidFill>
                        <a:schemeClr val="tx1"/>
                      </a:solidFill>
                      <a:latin typeface="PT Mono" charset="0"/>
                      <a:ea typeface="PT Mono" charset="0"/>
                      <a:cs typeface="PT Mono" charset="0"/>
                    </a:rPr>
                    <a:t>recon2</a:t>
                  </a:r>
                  <a:endParaRPr lang="en-US" dirty="0">
                    <a:solidFill>
                      <a:schemeClr val="tx1"/>
                    </a:solidFill>
                    <a:latin typeface="PT Mono" charset="0"/>
                    <a:ea typeface="PT Mono" charset="0"/>
                    <a:cs typeface="PT Mono" charset="0"/>
                  </a:endParaRPr>
                </a:p>
              </p:txBody>
            </p:sp>
            <p:cxnSp>
              <p:nvCxnSpPr>
                <p:cNvPr id="55" name="Straight Arrow Connector 54"/>
                <p:cNvCxnSpPr>
                  <a:stCxn id="52" idx="3"/>
                  <a:endCxn id="54" idx="1"/>
                </p:cNvCxnSpPr>
                <p:nvPr/>
              </p:nvCxnSpPr>
              <p:spPr>
                <a:xfrm>
                  <a:off x="2544417" y="1535595"/>
                  <a:ext cx="1007165" cy="374373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Arrow Connector 55"/>
                <p:cNvCxnSpPr/>
                <p:nvPr/>
              </p:nvCxnSpPr>
              <p:spPr>
                <a:xfrm flipV="1">
                  <a:off x="2544417" y="1909968"/>
                  <a:ext cx="1007165" cy="374374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60" name="Rectangle 59"/>
            <p:cNvSpPr/>
            <p:nvPr/>
          </p:nvSpPr>
          <p:spPr>
            <a:xfrm>
              <a:off x="5507105" y="2783267"/>
              <a:ext cx="2821058" cy="66592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  <a:latin typeface="PT Mono" charset="0"/>
                  <a:ea typeface="PT Mono" charset="0"/>
                  <a:cs typeface="PT Mono" charset="0"/>
                </a:rPr>
                <a:t>Probability-Based Reconstruction</a:t>
              </a:r>
              <a:endParaRPr lang="en-US" dirty="0">
                <a:solidFill>
                  <a:schemeClr val="tx1"/>
                </a:solidFill>
                <a:latin typeface="PT Mono" charset="0"/>
                <a:ea typeface="PT Mono" charset="0"/>
                <a:cs typeface="PT Mono" charset="0"/>
              </a:endParaRPr>
            </a:p>
          </p:txBody>
        </p:sp>
        <p:cxnSp>
          <p:nvCxnSpPr>
            <p:cNvPr id="62" name="Elbow Connector 61"/>
            <p:cNvCxnSpPr>
              <a:stCxn id="41" idx="3"/>
              <a:endCxn id="60" idx="1"/>
            </p:cNvCxnSpPr>
            <p:nvPr/>
          </p:nvCxnSpPr>
          <p:spPr>
            <a:xfrm>
              <a:off x="4595191" y="2338595"/>
              <a:ext cx="911914" cy="777633"/>
            </a:xfrm>
            <a:prstGeom prst="bentConnector3">
              <a:avLst>
                <a:gd name="adj1" fmla="val 26022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Elbow Connector 63"/>
            <p:cNvCxnSpPr>
              <a:stCxn id="54" idx="3"/>
              <a:endCxn id="60" idx="1"/>
            </p:cNvCxnSpPr>
            <p:nvPr/>
          </p:nvCxnSpPr>
          <p:spPr>
            <a:xfrm flipV="1">
              <a:off x="4595191" y="3116228"/>
              <a:ext cx="911914" cy="763759"/>
            </a:xfrm>
            <a:prstGeom prst="bentConnector3">
              <a:avLst>
                <a:gd name="adj1" fmla="val 26022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Rectangle 68"/>
            <p:cNvSpPr/>
            <p:nvPr/>
          </p:nvSpPr>
          <p:spPr>
            <a:xfrm>
              <a:off x="6247571" y="1978094"/>
              <a:ext cx="1340126" cy="48846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chemeClr val="tx1"/>
                  </a:solidFill>
                  <a:latin typeface="PT Mono" charset="0"/>
                  <a:ea typeface="PT Mono" charset="0"/>
                  <a:cs typeface="PT Mono" charset="0"/>
                </a:rPr>
                <a:t>normalP1</a:t>
              </a:r>
              <a:endParaRPr lang="en-US" sz="1400" dirty="0">
                <a:solidFill>
                  <a:schemeClr val="tx1"/>
                </a:solidFill>
                <a:latin typeface="PT Mono" charset="0"/>
                <a:ea typeface="PT Mono" charset="0"/>
                <a:cs typeface="PT Mono" charset="0"/>
              </a:endParaRPr>
            </a:p>
          </p:txBody>
        </p:sp>
        <p:sp>
          <p:nvSpPr>
            <p:cNvPr id="70" name="Rectangle 69"/>
            <p:cNvSpPr/>
            <p:nvPr/>
          </p:nvSpPr>
          <p:spPr>
            <a:xfrm>
              <a:off x="6247571" y="3765894"/>
              <a:ext cx="1340126" cy="48846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smtClean="0">
                  <a:solidFill>
                    <a:schemeClr val="tx1"/>
                  </a:solidFill>
                  <a:latin typeface="PT Mono" charset="0"/>
                  <a:ea typeface="PT Mono" charset="0"/>
                  <a:cs typeface="PT Mono" charset="0"/>
                </a:rPr>
                <a:t>normalP2</a:t>
              </a:r>
              <a:endParaRPr lang="en-US" sz="1400" dirty="0">
                <a:solidFill>
                  <a:schemeClr val="tx1"/>
                </a:solidFill>
                <a:latin typeface="PT Mono" charset="0"/>
                <a:ea typeface="PT Mono" charset="0"/>
                <a:cs typeface="PT Mono" charset="0"/>
              </a:endParaRPr>
            </a:p>
          </p:txBody>
        </p:sp>
        <p:cxnSp>
          <p:nvCxnSpPr>
            <p:cNvPr id="74" name="Straight Arrow Connector 73"/>
            <p:cNvCxnSpPr>
              <a:stCxn id="69" idx="2"/>
              <a:endCxn id="60" idx="0"/>
            </p:cNvCxnSpPr>
            <p:nvPr/>
          </p:nvCxnSpPr>
          <p:spPr>
            <a:xfrm>
              <a:off x="6917634" y="2466561"/>
              <a:ext cx="0" cy="31670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/>
            <p:cNvCxnSpPr>
              <a:stCxn id="70" idx="0"/>
              <a:endCxn id="60" idx="2"/>
            </p:cNvCxnSpPr>
            <p:nvPr/>
          </p:nvCxnSpPr>
          <p:spPr>
            <a:xfrm flipV="1">
              <a:off x="6917634" y="3449189"/>
              <a:ext cx="0" cy="31670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Rectangle 84"/>
            <p:cNvSpPr/>
            <p:nvPr/>
          </p:nvSpPr>
          <p:spPr>
            <a:xfrm>
              <a:off x="9240077" y="2783267"/>
              <a:ext cx="1367457" cy="66592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>
                  <a:solidFill>
                    <a:schemeClr val="tx1"/>
                  </a:solidFill>
                  <a:latin typeface="PT Mono" charset="0"/>
                  <a:ea typeface="PT Mono" charset="0"/>
                  <a:cs typeface="PT Mono" charset="0"/>
                </a:rPr>
                <a:t>recon</a:t>
              </a:r>
              <a:endParaRPr lang="en-US" dirty="0">
                <a:solidFill>
                  <a:schemeClr val="tx1"/>
                </a:solidFill>
                <a:latin typeface="PT Mono" charset="0"/>
                <a:ea typeface="PT Mono" charset="0"/>
                <a:cs typeface="PT Mono" charset="0"/>
              </a:endParaRPr>
            </a:p>
          </p:txBody>
        </p:sp>
        <p:cxnSp>
          <p:nvCxnSpPr>
            <p:cNvPr id="86" name="Straight Arrow Connector 85"/>
            <p:cNvCxnSpPr>
              <a:stCxn id="60" idx="3"/>
              <a:endCxn id="85" idx="1"/>
            </p:cNvCxnSpPr>
            <p:nvPr/>
          </p:nvCxnSpPr>
          <p:spPr>
            <a:xfrm>
              <a:off x="8328163" y="3116228"/>
              <a:ext cx="911914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9515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415207" y="1649894"/>
            <a:ext cx="2146853" cy="2146848"/>
            <a:chOff x="2415207" y="1649894"/>
            <a:chExt cx="2146853" cy="2146848"/>
          </a:xfrm>
        </p:grpSpPr>
        <p:sp>
          <p:nvSpPr>
            <p:cNvPr id="4" name="Rectangle 3"/>
            <p:cNvSpPr/>
            <p:nvPr/>
          </p:nvSpPr>
          <p:spPr>
            <a:xfrm>
              <a:off x="2415209" y="1649896"/>
              <a:ext cx="715617" cy="71561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3130826" y="1649895"/>
              <a:ext cx="715617" cy="715617"/>
            </a:xfrm>
            <a:prstGeom prst="rect">
              <a:avLst/>
            </a:prstGeom>
            <a:solidFill>
              <a:srgbClr val="EDA3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3846443" y="1649894"/>
              <a:ext cx="715617" cy="715617"/>
            </a:xfrm>
            <a:prstGeom prst="rect">
              <a:avLst/>
            </a:prstGeom>
            <a:solidFill>
              <a:srgbClr val="FFB6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2415208" y="2365511"/>
              <a:ext cx="715617" cy="715617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3130826" y="2365510"/>
              <a:ext cx="715617" cy="715617"/>
            </a:xfrm>
            <a:prstGeom prst="rect">
              <a:avLst/>
            </a:prstGeom>
            <a:solidFill>
              <a:srgbClr val="EBB2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P</a:t>
              </a:r>
              <a:endParaRPr lang="en-US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3846443" y="2365508"/>
              <a:ext cx="715617" cy="715617"/>
            </a:xfrm>
            <a:prstGeom prst="rect">
              <a:avLst/>
            </a:prstGeom>
            <a:solidFill>
              <a:srgbClr val="FFD8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2415207" y="3081125"/>
              <a:ext cx="715617" cy="715617"/>
            </a:xfrm>
            <a:prstGeom prst="rect">
              <a:avLst/>
            </a:prstGeom>
            <a:solidFill>
              <a:srgbClr val="D330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3130825" y="3081124"/>
              <a:ext cx="715617" cy="715617"/>
            </a:xfrm>
            <a:prstGeom prst="rect">
              <a:avLst/>
            </a:prstGeom>
            <a:solidFill>
              <a:srgbClr val="D5A4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3846442" y="3081119"/>
              <a:ext cx="715617" cy="715617"/>
            </a:xfrm>
            <a:prstGeom prst="rect">
              <a:avLst/>
            </a:prstGeom>
            <a:solidFill>
              <a:srgbClr val="D58D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803657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721</TotalTime>
  <Words>65</Words>
  <Application>Microsoft Macintosh PowerPoint</Application>
  <PresentationFormat>Widescreen</PresentationFormat>
  <Paragraphs>30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1" baseType="lpstr">
      <vt:lpstr>Calibri</vt:lpstr>
      <vt:lpstr>Calibri Light</vt:lpstr>
      <vt:lpstr>Mangal</vt:lpstr>
      <vt:lpstr>PT Mono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Rizk, Youssef</dc:creator>
  <cp:lastModifiedBy>Rizk, Youssef</cp:lastModifiedBy>
  <cp:revision>28</cp:revision>
  <dcterms:created xsi:type="dcterms:W3CDTF">2018-06-02T10:22:20Z</dcterms:created>
  <dcterms:modified xsi:type="dcterms:W3CDTF">2018-06-14T15:48:10Z</dcterms:modified>
</cp:coreProperties>
</file>